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679" r:id="rId3"/>
  </p:sldMasterIdLst>
  <p:sldIdLst>
    <p:sldId id="259" r:id="rId4"/>
  </p:sldIdLst>
  <p:sldSz cx="43891200" cy="320040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B97C"/>
    <a:srgbClr val="F6D7A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77"/>
    <p:restoredTop sz="94678"/>
  </p:normalViewPr>
  <p:slideViewPr>
    <p:cSldViewPr snapToGrid="0" snapToObjects="1" showGuides="1">
      <p:cViewPr>
        <p:scale>
          <a:sx n="27" d="100"/>
          <a:sy n="27" d="100"/>
        </p:scale>
        <p:origin x="1664"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Content Placeholder 2"/>
          <p:cNvSpPr>
            <a:spLocks noGrp="1"/>
          </p:cNvSpPr>
          <p:nvPr>
            <p:ph idx="1"/>
          </p:nvPr>
        </p:nvSpPr>
        <p:spPr>
          <a:xfrm>
            <a:off x="18659477" y="4607991"/>
            <a:ext cx="22219920" cy="22743583"/>
          </a:xfrm>
        </p:spPr>
        <p:txBody>
          <a:bodyPr/>
          <a:lstStyle>
            <a:lvl1pPr>
              <a:defRPr sz="14933"/>
            </a:lvl1pPr>
            <a:lvl2pPr>
              <a:defRPr sz="13067"/>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913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607991"/>
            <a:ext cx="22219920" cy="22743583"/>
          </a:xfrm>
        </p:spPr>
        <p:txBody>
          <a:bodyPr anchor="t"/>
          <a:lstStyle>
            <a:lvl1pPr marL="0" indent="0">
              <a:buNone/>
              <a:defRPr sz="14933"/>
            </a:lvl1pPr>
            <a:lvl2pPr marL="2133615" indent="0">
              <a:buNone/>
              <a:defRPr sz="13067"/>
            </a:lvl2pPr>
            <a:lvl3pPr marL="4267230" indent="0">
              <a:buNone/>
              <a:defRPr sz="11200"/>
            </a:lvl3pPr>
            <a:lvl4pPr marL="6400846" indent="0">
              <a:buNone/>
              <a:defRPr sz="9333"/>
            </a:lvl4pPr>
            <a:lvl5pPr marL="8534461" indent="0">
              <a:buNone/>
              <a:defRPr sz="9333"/>
            </a:lvl5pPr>
            <a:lvl6pPr marL="10668076" indent="0">
              <a:buNone/>
              <a:defRPr sz="9333"/>
            </a:lvl6pPr>
            <a:lvl7pPr marL="12801691" indent="0">
              <a:buNone/>
              <a:defRPr sz="9333"/>
            </a:lvl7pPr>
            <a:lvl8pPr marL="14935307" indent="0">
              <a:buNone/>
              <a:defRPr sz="9333"/>
            </a:lvl8pPr>
            <a:lvl9pPr marL="17068922" indent="0">
              <a:buNone/>
              <a:defRPr sz="9333"/>
            </a:lvl9pPr>
          </a:lstStyle>
          <a:p>
            <a:r>
              <a:rPr lang="en-US"/>
              <a:t>Click icon to add picture</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897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4899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03917"/>
            <a:ext cx="9464040" cy="271219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03917"/>
            <a:ext cx="27843480" cy="271219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7202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528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237694"/>
            <a:ext cx="37307520" cy="11142133"/>
          </a:xfrm>
        </p:spPr>
        <p:txBody>
          <a:bodyPr anchor="b"/>
          <a:lstStyle>
            <a:lvl1pPr algn="ctr">
              <a:defRPr sz="28000"/>
            </a:lvl1pPr>
          </a:lstStyle>
          <a:p>
            <a:r>
              <a:rPr lang="en-US"/>
              <a:t>Click to edit Master title style</a:t>
            </a:r>
            <a:endParaRPr lang="en-US" dirty="0"/>
          </a:p>
        </p:txBody>
      </p:sp>
      <p:sp>
        <p:nvSpPr>
          <p:cNvPr id="3" name="Subtitle 2"/>
          <p:cNvSpPr>
            <a:spLocks noGrp="1"/>
          </p:cNvSpPr>
          <p:nvPr>
            <p:ph type="subTitle" idx="1"/>
          </p:nvPr>
        </p:nvSpPr>
        <p:spPr>
          <a:xfrm>
            <a:off x="5486400" y="16809511"/>
            <a:ext cx="32918400" cy="7726889"/>
          </a:xfrm>
        </p:spPr>
        <p:txBody>
          <a:bodyPr/>
          <a:lstStyle>
            <a:lvl1pPr marL="0" indent="0" algn="ctr">
              <a:buNone/>
              <a:defRPr sz="11200"/>
            </a:lvl1pPr>
            <a:lvl2pPr marL="2133615" indent="0" algn="ctr">
              <a:buNone/>
              <a:defRPr sz="9333"/>
            </a:lvl2pPr>
            <a:lvl3pPr marL="4267230" indent="0" algn="ctr">
              <a:buNone/>
              <a:defRPr sz="8400"/>
            </a:lvl3pPr>
            <a:lvl4pPr marL="6400846" indent="0" algn="ctr">
              <a:buNone/>
              <a:defRPr sz="7467"/>
            </a:lvl4pPr>
            <a:lvl5pPr marL="8534461" indent="0" algn="ctr">
              <a:buNone/>
              <a:defRPr sz="7467"/>
            </a:lvl5pPr>
            <a:lvl6pPr marL="10668076" indent="0" algn="ctr">
              <a:buNone/>
              <a:defRPr sz="7467"/>
            </a:lvl6pPr>
            <a:lvl7pPr marL="12801691" indent="0" algn="ctr">
              <a:buNone/>
              <a:defRPr sz="7467"/>
            </a:lvl7pPr>
            <a:lvl8pPr marL="14935307" indent="0" algn="ctr">
              <a:buNone/>
              <a:defRPr sz="7467"/>
            </a:lvl8pPr>
            <a:lvl9pPr marL="17068922" indent="0" algn="ctr">
              <a:buNone/>
              <a:defRPr sz="74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454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939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7978784"/>
            <a:ext cx="37856160" cy="13312773"/>
          </a:xfrm>
        </p:spPr>
        <p:txBody>
          <a:bodyPr anchor="b"/>
          <a:lstStyle>
            <a:lvl1pPr>
              <a:defRPr sz="28000"/>
            </a:lvl1pPr>
          </a:lstStyle>
          <a:p>
            <a:r>
              <a:rPr lang="en-US"/>
              <a:t>Click to edit Master title style</a:t>
            </a:r>
            <a:endParaRPr lang="en-US" dirty="0"/>
          </a:p>
        </p:txBody>
      </p:sp>
      <p:sp>
        <p:nvSpPr>
          <p:cNvPr id="3" name="Text Placeholder 2"/>
          <p:cNvSpPr>
            <a:spLocks noGrp="1"/>
          </p:cNvSpPr>
          <p:nvPr>
            <p:ph type="body" idx="1"/>
          </p:nvPr>
        </p:nvSpPr>
        <p:spPr>
          <a:xfrm>
            <a:off x="2994662" y="21417501"/>
            <a:ext cx="37856160" cy="7000873"/>
          </a:xfrm>
        </p:spPr>
        <p:txBody>
          <a:bodyPr/>
          <a:lstStyle>
            <a:lvl1pPr marL="0" indent="0">
              <a:buNone/>
              <a:defRPr sz="11200">
                <a:solidFill>
                  <a:schemeClr val="tx1"/>
                </a:solidFill>
              </a:defRPr>
            </a:lvl1pPr>
            <a:lvl2pPr marL="2133615" indent="0">
              <a:buNone/>
              <a:defRPr sz="9333">
                <a:solidFill>
                  <a:schemeClr val="tx1">
                    <a:tint val="75000"/>
                  </a:schemeClr>
                </a:solidFill>
              </a:defRPr>
            </a:lvl2pPr>
            <a:lvl3pPr marL="4267230" indent="0">
              <a:buNone/>
              <a:defRPr sz="8400">
                <a:solidFill>
                  <a:schemeClr val="tx1">
                    <a:tint val="75000"/>
                  </a:schemeClr>
                </a:solidFill>
              </a:defRPr>
            </a:lvl3pPr>
            <a:lvl4pPr marL="6400846" indent="0">
              <a:buNone/>
              <a:defRPr sz="7467">
                <a:solidFill>
                  <a:schemeClr val="tx1">
                    <a:tint val="75000"/>
                  </a:schemeClr>
                </a:solidFill>
              </a:defRPr>
            </a:lvl4pPr>
            <a:lvl5pPr marL="8534461" indent="0">
              <a:buNone/>
              <a:defRPr sz="7467">
                <a:solidFill>
                  <a:schemeClr val="tx1">
                    <a:tint val="75000"/>
                  </a:schemeClr>
                </a:solidFill>
              </a:defRPr>
            </a:lvl5pPr>
            <a:lvl6pPr marL="10668076" indent="0">
              <a:buNone/>
              <a:defRPr sz="7467">
                <a:solidFill>
                  <a:schemeClr val="tx1">
                    <a:tint val="75000"/>
                  </a:schemeClr>
                </a:solidFill>
              </a:defRPr>
            </a:lvl6pPr>
            <a:lvl7pPr marL="12801691" indent="0">
              <a:buNone/>
              <a:defRPr sz="7467">
                <a:solidFill>
                  <a:schemeClr val="tx1">
                    <a:tint val="75000"/>
                  </a:schemeClr>
                </a:solidFill>
              </a:defRPr>
            </a:lvl7pPr>
            <a:lvl8pPr marL="14935307" indent="0">
              <a:buNone/>
              <a:defRPr sz="7467">
                <a:solidFill>
                  <a:schemeClr val="tx1">
                    <a:tint val="75000"/>
                  </a:schemeClr>
                </a:solidFill>
              </a:defRPr>
            </a:lvl8pPr>
            <a:lvl9pPr marL="17068922" indent="0">
              <a:buNone/>
              <a:defRPr sz="7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02987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101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03924"/>
            <a:ext cx="37856160" cy="6185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7845427"/>
            <a:ext cx="18568032"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4" name="Content Placeholder 3"/>
          <p:cNvSpPr>
            <a:spLocks noGrp="1"/>
          </p:cNvSpPr>
          <p:nvPr>
            <p:ph sz="half" idx="2"/>
          </p:nvPr>
        </p:nvSpPr>
        <p:spPr>
          <a:xfrm>
            <a:off x="3023242" y="11690350"/>
            <a:ext cx="18568032"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7845427"/>
            <a:ext cx="18659477"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6" name="Content Placeholder 5"/>
          <p:cNvSpPr>
            <a:spLocks noGrp="1"/>
          </p:cNvSpPr>
          <p:nvPr>
            <p:ph sz="quarter" idx="4"/>
          </p:nvPr>
        </p:nvSpPr>
        <p:spPr>
          <a:xfrm>
            <a:off x="22219922" y="11690350"/>
            <a:ext cx="18659477"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633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291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350195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60" userDrawn="1">
          <p15:clr>
            <a:srgbClr val="F26B43"/>
          </p15:clr>
        </p15:guide>
        <p15:guide id="15" orient="horz" pos="3360" userDrawn="1">
          <p15:clr>
            <a:srgbClr val="F26B43"/>
          </p15:clr>
        </p15:guide>
        <p15:guide id="16" orient="horz" pos="3600" userDrawn="1">
          <p15:clr>
            <a:srgbClr val="F26B43"/>
          </p15:clr>
        </p15:guide>
        <p15:guide id="17" orient="horz" pos="4320" userDrawn="1">
          <p15:clr>
            <a:srgbClr val="F26B43"/>
          </p15:clr>
        </p15:guide>
        <p15:guide id="18" orient="horz" pos="4560" userDrawn="1">
          <p15:clr>
            <a:srgbClr val="F26B43"/>
          </p15:clr>
        </p15:guide>
        <p15:guide id="19" orient="horz" pos="19440" userDrawn="1">
          <p15:clr>
            <a:srgbClr val="F26B43"/>
          </p15:clr>
        </p15:guide>
        <p15:guide id="20" orient="horz" pos="192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03924"/>
            <a:ext cx="37856160" cy="61859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519583"/>
            <a:ext cx="37856160" cy="203062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9662974"/>
            <a:ext cx="9875520" cy="1703917"/>
          </a:xfrm>
          <a:prstGeom prst="rect">
            <a:avLst/>
          </a:prstGeom>
        </p:spPr>
        <p:txBody>
          <a:bodyPr vert="horz" lIns="91440" tIns="45720" rIns="91440" bIns="45720" rtlCol="0" anchor="ctr"/>
          <a:lstStyle>
            <a:lvl1pPr algn="l">
              <a:defRPr sz="5600">
                <a:solidFill>
                  <a:schemeClr val="tx1">
                    <a:tint val="75000"/>
                  </a:schemeClr>
                </a:solidFill>
              </a:defRPr>
            </a:lvl1pPr>
          </a:lstStyle>
          <a:p>
            <a:fld id="{C764DE79-268F-4C1A-8933-263129D2AF90}" type="datetimeFigureOut">
              <a:rPr lang="en-US" dirty="0"/>
              <a:t>8/5/24</a:t>
            </a:fld>
            <a:endParaRPr lang="en-US" dirty="0"/>
          </a:p>
        </p:txBody>
      </p:sp>
      <p:sp>
        <p:nvSpPr>
          <p:cNvPr id="5" name="Footer Placeholder 4"/>
          <p:cNvSpPr>
            <a:spLocks noGrp="1"/>
          </p:cNvSpPr>
          <p:nvPr>
            <p:ph type="ftr" sz="quarter" idx="3"/>
          </p:nvPr>
        </p:nvSpPr>
        <p:spPr>
          <a:xfrm>
            <a:off x="14538960" y="29662974"/>
            <a:ext cx="14813280" cy="1703917"/>
          </a:xfrm>
          <a:prstGeom prst="rect">
            <a:avLst/>
          </a:prstGeom>
        </p:spPr>
        <p:txBody>
          <a:bodyPr vert="horz" lIns="91440" tIns="45720" rIns="91440" bIns="45720" rtlCol="0" anchor="ctr"/>
          <a:lstStyle>
            <a:lvl1pPr algn="ctr">
              <a:defRPr sz="5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29662974"/>
            <a:ext cx="9875520" cy="1703917"/>
          </a:xfrm>
          <a:prstGeom prst="rect">
            <a:avLst/>
          </a:prstGeom>
        </p:spPr>
        <p:txBody>
          <a:bodyPr vert="horz" lIns="91440" tIns="45720" rIns="91440" bIns="45720" rtlCol="0" anchor="ctr"/>
          <a:lstStyle>
            <a:lvl1pPr algn="r">
              <a:defRPr sz="56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20877008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4267230" rtl="0" eaLnBrk="1" latinLnBrk="0" hangingPunct="1">
        <a:lnSpc>
          <a:spcPct val="90000"/>
        </a:lnSpc>
        <a:spcBef>
          <a:spcPct val="0"/>
        </a:spcBef>
        <a:buNone/>
        <a:defRPr sz="20533" kern="1200">
          <a:solidFill>
            <a:schemeClr val="tx1"/>
          </a:solidFill>
          <a:latin typeface="+mj-lt"/>
          <a:ea typeface="+mj-ea"/>
          <a:cs typeface="+mj-cs"/>
        </a:defRPr>
      </a:lvl1pPr>
    </p:titleStyle>
    <p:bodyStyle>
      <a:lvl1pPr marL="1066808" indent="-1066808" algn="l" defTabSz="4267230" rtl="0" eaLnBrk="1" latinLnBrk="0" hangingPunct="1">
        <a:lnSpc>
          <a:spcPct val="90000"/>
        </a:lnSpc>
        <a:spcBef>
          <a:spcPts val="4667"/>
        </a:spcBef>
        <a:buFont typeface="Arial" panose="020B0604020202020204" pitchFamily="34" charset="0"/>
        <a:buChar char="•"/>
        <a:defRPr sz="13067" kern="1200">
          <a:solidFill>
            <a:schemeClr val="tx1"/>
          </a:solidFill>
          <a:latin typeface="+mn-lt"/>
          <a:ea typeface="+mn-ea"/>
          <a:cs typeface="+mn-cs"/>
        </a:defRPr>
      </a:lvl1pPr>
      <a:lvl2pPr marL="3200423" indent="-1066808" algn="l" defTabSz="4267230" rtl="0" eaLnBrk="1" latinLnBrk="0" hangingPunct="1">
        <a:lnSpc>
          <a:spcPct val="90000"/>
        </a:lnSpc>
        <a:spcBef>
          <a:spcPts val="2333"/>
        </a:spcBef>
        <a:buFont typeface="Arial" panose="020B0604020202020204" pitchFamily="34" charset="0"/>
        <a:buChar char="•"/>
        <a:defRPr sz="11200" kern="1200">
          <a:solidFill>
            <a:schemeClr val="tx1"/>
          </a:solidFill>
          <a:latin typeface="+mn-lt"/>
          <a:ea typeface="+mn-ea"/>
          <a:cs typeface="+mn-cs"/>
        </a:defRPr>
      </a:lvl2pPr>
      <a:lvl3pPr marL="5334038" indent="-1066808" algn="l" defTabSz="4267230" rtl="0" eaLnBrk="1" latinLnBrk="0" hangingPunct="1">
        <a:lnSpc>
          <a:spcPct val="90000"/>
        </a:lnSpc>
        <a:spcBef>
          <a:spcPts val="2333"/>
        </a:spcBef>
        <a:buFont typeface="Arial" panose="020B0604020202020204" pitchFamily="34" charset="0"/>
        <a:buChar char="•"/>
        <a:defRPr sz="9333" kern="1200">
          <a:solidFill>
            <a:schemeClr val="tx1"/>
          </a:solidFill>
          <a:latin typeface="+mn-lt"/>
          <a:ea typeface="+mn-ea"/>
          <a:cs typeface="+mn-cs"/>
        </a:defRPr>
      </a:lvl3pPr>
      <a:lvl4pPr marL="7467653"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4pPr>
      <a:lvl5pPr marL="960126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5pPr>
      <a:lvl6pPr marL="1173488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6pPr>
      <a:lvl7pPr marL="1386849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7pPr>
      <a:lvl8pPr marL="1600211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8pPr>
      <a:lvl9pPr marL="18135730"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9pPr>
    </p:bodyStyle>
    <p:otherStyle>
      <a:defPPr>
        <a:defRPr lang="en-US"/>
      </a:defPPr>
      <a:lvl1pPr marL="0" algn="l" defTabSz="4267230" rtl="0" eaLnBrk="1" latinLnBrk="0" hangingPunct="1">
        <a:defRPr sz="8400" kern="1200">
          <a:solidFill>
            <a:schemeClr val="tx1"/>
          </a:solidFill>
          <a:latin typeface="+mn-lt"/>
          <a:ea typeface="+mn-ea"/>
          <a:cs typeface="+mn-cs"/>
        </a:defRPr>
      </a:lvl1pPr>
      <a:lvl2pPr marL="2133615" algn="l" defTabSz="4267230" rtl="0" eaLnBrk="1" latinLnBrk="0" hangingPunct="1">
        <a:defRPr sz="8400" kern="1200">
          <a:solidFill>
            <a:schemeClr val="tx1"/>
          </a:solidFill>
          <a:latin typeface="+mn-lt"/>
          <a:ea typeface="+mn-ea"/>
          <a:cs typeface="+mn-cs"/>
        </a:defRPr>
      </a:lvl2pPr>
      <a:lvl3pPr marL="4267230" algn="l" defTabSz="4267230" rtl="0" eaLnBrk="1" latinLnBrk="0" hangingPunct="1">
        <a:defRPr sz="8400" kern="1200">
          <a:solidFill>
            <a:schemeClr val="tx1"/>
          </a:solidFill>
          <a:latin typeface="+mn-lt"/>
          <a:ea typeface="+mn-ea"/>
          <a:cs typeface="+mn-cs"/>
        </a:defRPr>
      </a:lvl3pPr>
      <a:lvl4pPr marL="6400846" algn="l" defTabSz="4267230" rtl="0" eaLnBrk="1" latinLnBrk="0" hangingPunct="1">
        <a:defRPr sz="8400" kern="1200">
          <a:solidFill>
            <a:schemeClr val="tx1"/>
          </a:solidFill>
          <a:latin typeface="+mn-lt"/>
          <a:ea typeface="+mn-ea"/>
          <a:cs typeface="+mn-cs"/>
        </a:defRPr>
      </a:lvl4pPr>
      <a:lvl5pPr marL="8534461" algn="l" defTabSz="4267230" rtl="0" eaLnBrk="1" latinLnBrk="0" hangingPunct="1">
        <a:defRPr sz="8400" kern="1200">
          <a:solidFill>
            <a:schemeClr val="tx1"/>
          </a:solidFill>
          <a:latin typeface="+mn-lt"/>
          <a:ea typeface="+mn-ea"/>
          <a:cs typeface="+mn-cs"/>
        </a:defRPr>
      </a:lvl5pPr>
      <a:lvl6pPr marL="10668076" algn="l" defTabSz="4267230" rtl="0" eaLnBrk="1" latinLnBrk="0" hangingPunct="1">
        <a:defRPr sz="8400" kern="1200">
          <a:solidFill>
            <a:schemeClr val="tx1"/>
          </a:solidFill>
          <a:latin typeface="+mn-lt"/>
          <a:ea typeface="+mn-ea"/>
          <a:cs typeface="+mn-cs"/>
        </a:defRPr>
      </a:lvl6pPr>
      <a:lvl7pPr marL="12801691" algn="l" defTabSz="4267230" rtl="0" eaLnBrk="1" latinLnBrk="0" hangingPunct="1">
        <a:defRPr sz="8400" kern="1200">
          <a:solidFill>
            <a:schemeClr val="tx1"/>
          </a:solidFill>
          <a:latin typeface="+mn-lt"/>
          <a:ea typeface="+mn-ea"/>
          <a:cs typeface="+mn-cs"/>
        </a:defRPr>
      </a:lvl7pPr>
      <a:lvl8pPr marL="14935307" algn="l" defTabSz="4267230" rtl="0" eaLnBrk="1" latinLnBrk="0" hangingPunct="1">
        <a:defRPr sz="8400" kern="1200">
          <a:solidFill>
            <a:schemeClr val="tx1"/>
          </a:solidFill>
          <a:latin typeface="+mn-lt"/>
          <a:ea typeface="+mn-ea"/>
          <a:cs typeface="+mn-cs"/>
        </a:defRPr>
      </a:lvl8pPr>
      <a:lvl9pPr marL="17068922" algn="l" defTabSz="4267230" rtl="0" eaLnBrk="1" latinLnBrk="0" hangingPunct="1">
        <a:defRPr sz="8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176338" y="6858002"/>
            <a:ext cx="9632951" cy="8283386"/>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3B62474-A209-CC48-BEED-199F51C6AFFF}"/>
              </a:ext>
            </a:extLst>
          </p:cNvPr>
          <p:cNvSpPr/>
          <p:nvPr/>
        </p:nvSpPr>
        <p:spPr>
          <a:xfrm>
            <a:off x="1176338" y="6858001"/>
            <a:ext cx="9632951"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Introduction</a:t>
            </a:r>
            <a:endParaRPr lang="en-US" sz="5000"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772572" y="8409215"/>
            <a:ext cx="8607629" cy="6966074"/>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During the 52-second total solar eclipse of 20 April, 2023 in </a:t>
            </a:r>
            <a:r>
              <a:rPr lang="en-US" sz="2800" dirty="0" err="1">
                <a:latin typeface="Arial" panose="020B0604020202020204" pitchFamily="34" charset="0"/>
                <a:cs typeface="Arial" panose="020B0604020202020204" pitchFamily="34" charset="0"/>
              </a:rPr>
              <a:t>Exmouth</a:t>
            </a:r>
            <a:r>
              <a:rPr lang="en-US" sz="2800" dirty="0">
                <a:latin typeface="Arial" panose="020B0604020202020204" pitchFamily="34" charset="0"/>
                <a:cs typeface="Arial" panose="020B0604020202020204" pitchFamily="34" charset="0"/>
              </a:rPr>
              <a:t>, Australia, we carried out several experiments aiming at investigating the low solar corona. We used a low dispersion (0.28 </a:t>
            </a:r>
            <a:r>
              <a:rPr lang="en-US" sz="2800" dirty="0" err="1">
                <a:latin typeface="Arial" panose="020B0604020202020204" pitchFamily="34" charset="0"/>
                <a:cs typeface="Arial" panose="020B0604020202020204" pitchFamily="34" charset="0"/>
              </a:rPr>
              <a:t>Å</a:t>
            </a:r>
            <a:r>
              <a:rPr lang="en-US" sz="2800" dirty="0">
                <a:latin typeface="Arial" panose="020B0604020202020204" pitchFamily="34" charset="0"/>
                <a:cs typeface="Arial" panose="020B0604020202020204" pitchFamily="34" charset="0"/>
              </a:rPr>
              <a:t>/pixel) slit spectrograph to obtain spectra covering the interval from 3600-4700 </a:t>
            </a:r>
            <a:r>
              <a:rPr lang="en-US" sz="2800" dirty="0" err="1">
                <a:latin typeface="Arial" panose="020B0604020202020204" pitchFamily="34" charset="0"/>
                <a:cs typeface="Arial" panose="020B0604020202020204" pitchFamily="34" charset="0"/>
              </a:rPr>
              <a:t>Å</a:t>
            </a:r>
            <a:r>
              <a:rPr lang="en-US" sz="2800" dirty="0">
                <a:latin typeface="Arial" panose="020B0604020202020204" pitchFamily="34" charset="0"/>
                <a:cs typeface="Arial" panose="020B0604020202020204" pitchFamily="34" charset="0"/>
              </a:rPr>
              <a:t> between 1-1.5 </a:t>
            </a:r>
            <a:r>
              <a:rPr lang="en-US" sz="2800" b="0" i="0" dirty="0">
                <a:solidFill>
                  <a:srgbClr val="040C28"/>
                </a:solidFill>
                <a:effectLst/>
                <a:latin typeface="Arial" panose="020B0604020202020204" pitchFamily="34" charset="0"/>
                <a:cs typeface="Arial" panose="020B0604020202020204" pitchFamily="34" charset="0"/>
              </a:rPr>
              <a:t>R</a:t>
            </a:r>
            <a:r>
              <a:rPr lang="en-US" sz="2800" b="0" i="0" baseline="-25000" dirty="0">
                <a:solidFill>
                  <a:srgbClr val="040C28"/>
                </a:solidFill>
                <a:effectLst/>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The scattering of the </a:t>
            </a:r>
            <a:r>
              <a:rPr lang="en-US" sz="2800" dirty="0" err="1">
                <a:latin typeface="Arial" panose="020B0604020202020204" pitchFamily="34" charset="0"/>
                <a:cs typeface="Arial" panose="020B0604020202020204" pitchFamily="34" charset="0"/>
              </a:rPr>
              <a:t>photospheric</a:t>
            </a:r>
            <a:r>
              <a:rPr lang="en-US" sz="2800" dirty="0">
                <a:latin typeface="Arial" panose="020B0604020202020204" pitchFamily="34" charset="0"/>
                <a:cs typeface="Arial" panose="020B0604020202020204" pitchFamily="34" charset="0"/>
              </a:rPr>
              <a:t> emission by the high-temperature, high-velocity coronal electrons smears out any </a:t>
            </a:r>
            <a:r>
              <a:rPr lang="en-US" sz="2800" dirty="0" err="1">
                <a:latin typeface="Arial" panose="020B0604020202020204" pitchFamily="34" charset="0"/>
                <a:cs typeface="Arial" panose="020B0604020202020204" pitchFamily="34" charset="0"/>
              </a:rPr>
              <a:t>Fraunhoffer</a:t>
            </a:r>
            <a:r>
              <a:rPr lang="en-US" sz="2800" dirty="0">
                <a:latin typeface="Arial" panose="020B0604020202020204" pitchFamily="34" charset="0"/>
                <a:cs typeface="Arial" panose="020B0604020202020204" pitchFamily="34" charset="0"/>
              </a:rPr>
              <a:t> lines but leaves broad spectral signatures that can be used to infer the magnitude of the broadening and hence the coronal electron temperature (Cram, 1976). Such measurements have been carried out a few times in the past (e.g. </a:t>
            </a:r>
            <a:r>
              <a:rPr lang="en-US" sz="2800" dirty="0" err="1">
                <a:latin typeface="Arial" panose="020B0604020202020204" pitchFamily="34" charset="0"/>
                <a:cs typeface="Arial" panose="020B0604020202020204" pitchFamily="34" charset="0"/>
              </a:rPr>
              <a:t>Ichimoto</a:t>
            </a:r>
            <a:r>
              <a:rPr lang="en-US" sz="2800" dirty="0">
                <a:latin typeface="Arial" panose="020B0604020202020204" pitchFamily="34" charset="0"/>
                <a:cs typeface="Arial" panose="020B0604020202020204" pitchFamily="34" charset="0"/>
              </a:rPr>
              <a:t>, et al., 1996; Reginald, 2009) and are the basis of the upcoming CODEX mission.</a:t>
            </a:r>
          </a:p>
          <a:p>
            <a:endParaRPr lang="en-US" sz="2667"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176338" y="15692145"/>
            <a:ext cx="9632951" cy="15168856"/>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AAAC5DCF-ADC2-9640-AE73-5423F9C05D2D}"/>
              </a:ext>
            </a:extLst>
          </p:cNvPr>
          <p:cNvSpPr/>
          <p:nvPr/>
        </p:nvSpPr>
        <p:spPr>
          <a:xfrm>
            <a:off x="1142696" y="15656007"/>
            <a:ext cx="9632951"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K-Coronal Temperatures</a:t>
            </a:r>
            <a:endParaRPr lang="en-US" sz="5000"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772574" y="27090738"/>
            <a:ext cx="8607628" cy="2677656"/>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Using the data obtained at the April 20</a:t>
            </a:r>
            <a:r>
              <a:rPr lang="en-US" sz="2800" baseline="30000" dirty="0">
                <a:latin typeface="Arial" panose="020B0604020202020204" pitchFamily="34" charset="0"/>
                <a:cs typeface="Arial" panose="020B0604020202020204" pitchFamily="34" charset="0"/>
              </a:rPr>
              <a:t>th</a:t>
            </a:r>
            <a:r>
              <a:rPr lang="en-US" sz="2800" dirty="0">
                <a:latin typeface="Arial" panose="020B0604020202020204" pitchFamily="34" charset="0"/>
                <a:cs typeface="Arial" panose="020B0604020202020204" pitchFamily="34" charset="0"/>
              </a:rPr>
              <a:t> eclipse, we hope to find information on coronal electron temperature distribution. We have modeled the expected K-Coronal intensity spectra by temperature, which we can compare to our eclipse data after processing.</a:t>
            </a:r>
          </a:p>
        </p:txBody>
      </p:sp>
      <p:sp>
        <p:nvSpPr>
          <p:cNvPr id="11" name="Rectangle 10">
            <a:extLst>
              <a:ext uri="{FF2B5EF4-FFF2-40B4-BE49-F238E27FC236}">
                <a16:creationId xmlns:a16="http://schemas.microsoft.com/office/drawing/2014/main" id="{2AC55AFA-F8C3-C646-9842-2C15C0F1787C}"/>
              </a:ext>
            </a:extLst>
          </p:cNvPr>
          <p:cNvSpPr/>
          <p:nvPr/>
        </p:nvSpPr>
        <p:spPr>
          <a:xfrm>
            <a:off x="11788776" y="13061108"/>
            <a:ext cx="9666287" cy="1779989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2" name="Rectangle 11">
            <a:extLst>
              <a:ext uri="{FF2B5EF4-FFF2-40B4-BE49-F238E27FC236}">
                <a16:creationId xmlns:a16="http://schemas.microsoft.com/office/drawing/2014/main" id="{366CEFC7-6632-4146-8167-8131C6010436}"/>
              </a:ext>
            </a:extLst>
          </p:cNvPr>
          <p:cNvSpPr/>
          <p:nvPr/>
        </p:nvSpPr>
        <p:spPr>
          <a:xfrm>
            <a:off x="11788776" y="13061108"/>
            <a:ext cx="9666287"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1788776" y="6858001"/>
            <a:ext cx="20280312" cy="563033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C0C7AB13-9DDD-C541-9442-BFD67D121370}"/>
              </a:ext>
            </a:extLst>
          </p:cNvPr>
          <p:cNvSpPr/>
          <p:nvPr/>
        </p:nvSpPr>
        <p:spPr>
          <a:xfrm>
            <a:off x="11788776" y="6858001"/>
            <a:ext cx="20280312"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Spectra</a:t>
            </a:r>
          </a:p>
        </p:txBody>
      </p:sp>
      <p:sp>
        <p:nvSpPr>
          <p:cNvPr id="17" name="Rectangle 16">
            <a:extLst>
              <a:ext uri="{FF2B5EF4-FFF2-40B4-BE49-F238E27FC236}">
                <a16:creationId xmlns:a16="http://schemas.microsoft.com/office/drawing/2014/main" id="{612E3E93-802E-AA44-9E8C-E2D9B39F1F24}"/>
              </a:ext>
            </a:extLst>
          </p:cNvPr>
          <p:cNvSpPr/>
          <p:nvPr/>
        </p:nvSpPr>
        <p:spPr>
          <a:xfrm>
            <a:off x="33046457" y="6858001"/>
            <a:ext cx="9668405" cy="15001874"/>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66BE3F83-7CE9-C841-9FD7-854C8D59F3AA}"/>
              </a:ext>
            </a:extLst>
          </p:cNvPr>
          <p:cNvSpPr/>
          <p:nvPr/>
        </p:nvSpPr>
        <p:spPr>
          <a:xfrm>
            <a:off x="33046457" y="6858001"/>
            <a:ext cx="9668405"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Conclusion</a:t>
            </a:r>
            <a:endParaRPr lang="en-US" sz="5000" dirty="0">
              <a:solidFill>
                <a:schemeClr val="tx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33637538" y="1569214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45ADA07-8278-B54B-9CE5-CA9E03B56D9F}"/>
              </a:ext>
            </a:extLst>
          </p:cNvPr>
          <p:cNvSpPr/>
          <p:nvPr/>
        </p:nvSpPr>
        <p:spPr>
          <a:xfrm>
            <a:off x="33048574" y="22904062"/>
            <a:ext cx="9666287" cy="7956940"/>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258468F0-D162-6049-89F7-707BF1D66469}"/>
              </a:ext>
            </a:extLst>
          </p:cNvPr>
          <p:cNvSpPr/>
          <p:nvPr/>
        </p:nvSpPr>
        <p:spPr>
          <a:xfrm>
            <a:off x="33038838" y="22904062"/>
            <a:ext cx="9666287"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References</a:t>
            </a:r>
            <a:endParaRPr lang="en-US" sz="5000" dirty="0">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396052" y="24369845"/>
            <a:ext cx="8722574" cy="6124754"/>
          </a:xfrm>
          <a:prstGeom prst="rect">
            <a:avLst/>
          </a:prstGeom>
          <a:noFill/>
        </p:spPr>
        <p:txBody>
          <a:bodyPr wrap="square" rtlCol="0">
            <a:spAutoFit/>
          </a:bodyPr>
          <a:lstStyle/>
          <a:p>
            <a:pPr marL="285750" indent="-285750">
              <a:buFont typeface="Arial" panose="020B0604020202020204" pitchFamily="34" charset="0"/>
              <a:buChar char="•"/>
            </a:pPr>
            <a:r>
              <a:rPr lang="en-US" sz="2800" b="0" i="1" dirty="0">
                <a:solidFill>
                  <a:srgbClr val="1C1D1E"/>
                </a:solidFill>
                <a:effectLst/>
                <a:latin typeface="Open Sans" panose="020F0502020204030204" pitchFamily="34" charset="0"/>
              </a:rPr>
              <a:t>Cram, L. E. (1976), Determination of the temperature of the solar corona from the spectrum of the electron-scattering continuum, Sol. Phys., </a:t>
            </a:r>
            <a:r>
              <a:rPr lang="en-US" sz="2800" i="1" dirty="0">
                <a:solidFill>
                  <a:srgbClr val="1C1D1E"/>
                </a:solidFill>
                <a:effectLst/>
                <a:latin typeface="Open Sans" panose="020F0502020204030204" pitchFamily="34" charset="0"/>
              </a:rPr>
              <a:t>48</a:t>
            </a:r>
            <a:r>
              <a:rPr lang="en-US" sz="2800" b="0" i="1" dirty="0">
                <a:solidFill>
                  <a:srgbClr val="1C1D1E"/>
                </a:solidFill>
                <a:effectLst/>
                <a:latin typeface="Open Sans" panose="020F0502020204030204" pitchFamily="34" charset="0"/>
              </a:rPr>
              <a:t>, 3–19.</a:t>
            </a:r>
            <a:endParaRPr lang="en-US" sz="2800" i="1" dirty="0">
              <a:solidFill>
                <a:srgbClr val="005274"/>
              </a:solidFill>
              <a:latin typeface="Open Sans" panose="020F0502020204030204" pitchFamily="34" charset="0"/>
            </a:endParaRPr>
          </a:p>
          <a:p>
            <a:pPr marL="285750" indent="-285750">
              <a:buFont typeface="Arial" panose="020B0604020202020204" pitchFamily="34" charset="0"/>
              <a:buChar char="•"/>
            </a:pPr>
            <a:r>
              <a:rPr lang="en-US" sz="2800" b="0" i="1" dirty="0">
                <a:solidFill>
                  <a:srgbClr val="1C1D1E"/>
                </a:solidFill>
                <a:effectLst/>
                <a:latin typeface="Open Sans" panose="020B0606030504020204" pitchFamily="34" charset="0"/>
              </a:rPr>
              <a:t>Reginald, N. L., O. C. </a:t>
            </a:r>
            <a:r>
              <a:rPr lang="en-US" sz="2800" b="0" i="1" dirty="0" err="1">
                <a:solidFill>
                  <a:srgbClr val="1C1D1E"/>
                </a:solidFill>
                <a:effectLst/>
                <a:latin typeface="Open Sans" panose="020B0606030504020204" pitchFamily="34" charset="0"/>
              </a:rPr>
              <a:t>St.Cyr</a:t>
            </a:r>
            <a:r>
              <a:rPr lang="en-US" sz="2800" b="0" i="1" dirty="0">
                <a:solidFill>
                  <a:srgbClr val="1C1D1E"/>
                </a:solidFill>
                <a:effectLst/>
                <a:latin typeface="Open Sans" panose="020B0606030504020204" pitchFamily="34" charset="0"/>
              </a:rPr>
              <a:t>, J. M. Davila, D. M. Rabin, M. </a:t>
            </a:r>
            <a:r>
              <a:rPr lang="en-US" sz="2800" b="0" i="1" dirty="0" err="1">
                <a:solidFill>
                  <a:srgbClr val="1C1D1E"/>
                </a:solidFill>
                <a:effectLst/>
                <a:latin typeface="Open Sans" panose="020B0606030504020204" pitchFamily="34" charset="0"/>
              </a:rPr>
              <a:t>Guhathakuta</a:t>
            </a:r>
            <a:r>
              <a:rPr lang="en-US" sz="2800" b="0" i="1" dirty="0">
                <a:solidFill>
                  <a:srgbClr val="1C1D1E"/>
                </a:solidFill>
                <a:effectLst/>
                <a:latin typeface="Open Sans" panose="020B0606030504020204" pitchFamily="34" charset="0"/>
              </a:rPr>
              <a:t>, and D. M. Hassler(2009), Electron-temperature maps of the low solar corona: ISCORE results from the total solar eclipse of 29 March 2006 in Libya, Sol. Phys., </a:t>
            </a:r>
            <a:r>
              <a:rPr lang="en-US" sz="2800" i="1" dirty="0">
                <a:solidFill>
                  <a:srgbClr val="1C1D1E"/>
                </a:solidFill>
                <a:effectLst/>
                <a:latin typeface="Open Sans" panose="020B0606030504020204" pitchFamily="34" charset="0"/>
              </a:rPr>
              <a:t>260</a:t>
            </a:r>
            <a:r>
              <a:rPr lang="en-US" sz="2800" b="0" i="1" dirty="0">
                <a:solidFill>
                  <a:srgbClr val="1C1D1E"/>
                </a:solidFill>
                <a:effectLst/>
                <a:latin typeface="Open Sans" panose="020B0606030504020204" pitchFamily="34" charset="0"/>
              </a:rPr>
              <a:t>, 347–361.</a:t>
            </a:r>
            <a:endParaRPr lang="en-US" sz="2800" i="1" dirty="0">
              <a:solidFill>
                <a:srgbClr val="1C1D1E"/>
              </a:solidFill>
              <a:latin typeface="Open Sans" panose="020B0606030504020204" pitchFamily="34" charset="0"/>
            </a:endParaRPr>
          </a:p>
          <a:p>
            <a:pPr marL="285750" indent="-285750">
              <a:buFont typeface="Arial" panose="020B0604020202020204" pitchFamily="34" charset="0"/>
              <a:buChar char="•"/>
            </a:pPr>
            <a:r>
              <a:rPr lang="en-US" sz="2800" b="0" i="1" dirty="0" err="1">
                <a:solidFill>
                  <a:srgbClr val="1C1D1E"/>
                </a:solidFill>
                <a:effectLst/>
                <a:latin typeface="Open Sans" panose="020B0606030504020204" pitchFamily="34" charset="0"/>
              </a:rPr>
              <a:t>Ichimoto</a:t>
            </a:r>
            <a:r>
              <a:rPr lang="en-US" sz="2800" b="0" i="1" dirty="0">
                <a:solidFill>
                  <a:srgbClr val="1C1D1E"/>
                </a:solidFill>
                <a:effectLst/>
                <a:latin typeface="Open Sans" panose="020B0606030504020204" pitchFamily="34" charset="0"/>
              </a:rPr>
              <a:t>, K., K. </a:t>
            </a:r>
            <a:r>
              <a:rPr lang="en-US" sz="2800" b="0" i="1" dirty="0" err="1">
                <a:solidFill>
                  <a:srgbClr val="1C1D1E"/>
                </a:solidFill>
                <a:effectLst/>
                <a:latin typeface="Open Sans" panose="020B0606030504020204" pitchFamily="34" charset="0"/>
              </a:rPr>
              <a:t>Kumagai</a:t>
            </a:r>
            <a:r>
              <a:rPr lang="en-US" sz="2800" b="0" i="1" dirty="0">
                <a:solidFill>
                  <a:srgbClr val="1C1D1E"/>
                </a:solidFill>
                <a:effectLst/>
                <a:latin typeface="Open Sans" panose="020B0606030504020204" pitchFamily="34" charset="0"/>
              </a:rPr>
              <a:t>, I. Sano, T. </a:t>
            </a:r>
            <a:r>
              <a:rPr lang="en-US" sz="2800" b="0" i="1" dirty="0" err="1">
                <a:solidFill>
                  <a:srgbClr val="1C1D1E"/>
                </a:solidFill>
                <a:effectLst/>
                <a:latin typeface="Open Sans" panose="020B0606030504020204" pitchFamily="34" charset="0"/>
              </a:rPr>
              <a:t>Kobiki</a:t>
            </a:r>
            <a:r>
              <a:rPr lang="en-US" sz="2800" b="0" i="1" dirty="0">
                <a:solidFill>
                  <a:srgbClr val="1C1D1E"/>
                </a:solidFill>
                <a:effectLst/>
                <a:latin typeface="Open Sans" panose="020B0606030504020204" pitchFamily="34" charset="0"/>
              </a:rPr>
              <a:t>, T. Sakurai, and A. Munoz (1996), Measurement of the coronal electron temperature at the total solar eclipse on 1994 November 3, Pub. Astron. Soc. </a:t>
            </a:r>
            <a:r>
              <a:rPr lang="en-US" sz="2800" b="0" i="1" dirty="0" err="1">
                <a:solidFill>
                  <a:srgbClr val="1C1D1E"/>
                </a:solidFill>
                <a:effectLst/>
                <a:latin typeface="Open Sans" panose="020B0606030504020204" pitchFamily="34" charset="0"/>
              </a:rPr>
              <a:t>Jpn</a:t>
            </a:r>
            <a:r>
              <a:rPr lang="en-US" sz="2800" b="0" i="1" dirty="0">
                <a:solidFill>
                  <a:srgbClr val="1C1D1E"/>
                </a:solidFill>
                <a:effectLst/>
                <a:latin typeface="Open Sans" panose="020B0606030504020204" pitchFamily="34" charset="0"/>
              </a:rPr>
              <a:t>., </a:t>
            </a:r>
            <a:r>
              <a:rPr lang="en-US" sz="2800" i="1" dirty="0">
                <a:solidFill>
                  <a:srgbClr val="1C1D1E"/>
                </a:solidFill>
                <a:effectLst/>
                <a:latin typeface="Open Sans" panose="020B0606030504020204" pitchFamily="34" charset="0"/>
              </a:rPr>
              <a:t>48</a:t>
            </a:r>
            <a:r>
              <a:rPr lang="en-US" sz="2800" b="0" i="1" dirty="0">
                <a:solidFill>
                  <a:srgbClr val="1C1D1E"/>
                </a:solidFill>
                <a:effectLst/>
                <a:latin typeface="Open Sans" panose="020B0606030504020204" pitchFamily="34" charset="0"/>
              </a:rPr>
              <a:t>, 545–554.</a:t>
            </a:r>
          </a:p>
        </p:txBody>
      </p:sp>
      <p:sp>
        <p:nvSpPr>
          <p:cNvPr id="26" name="Rectangle 25">
            <a:extLst>
              <a:ext uri="{FF2B5EF4-FFF2-40B4-BE49-F238E27FC236}">
                <a16:creationId xmlns:a16="http://schemas.microsoft.com/office/drawing/2014/main" id="{83C8AD7E-06F8-8949-BB09-26749BA1BAEC}"/>
              </a:ext>
            </a:extLst>
          </p:cNvPr>
          <p:cNvSpPr/>
          <p:nvPr/>
        </p:nvSpPr>
        <p:spPr>
          <a:xfrm>
            <a:off x="22432434" y="13061108"/>
            <a:ext cx="9636654" cy="1779989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7" name="Rectangle 26">
            <a:extLst>
              <a:ext uri="{FF2B5EF4-FFF2-40B4-BE49-F238E27FC236}">
                <a16:creationId xmlns:a16="http://schemas.microsoft.com/office/drawing/2014/main" id="{56A8078E-7664-F34A-A35C-D45947C3C523}"/>
              </a:ext>
            </a:extLst>
          </p:cNvPr>
          <p:cNvSpPr/>
          <p:nvPr/>
        </p:nvSpPr>
        <p:spPr>
          <a:xfrm>
            <a:off x="22432434" y="13061108"/>
            <a:ext cx="9636654"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FORWARD Modeling</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2377738" y="14612323"/>
            <a:ext cx="8610932" cy="4811638"/>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For this experiment, we used a </a:t>
            </a:r>
            <a:r>
              <a:rPr lang="en-US" sz="2800" dirty="0" err="1">
                <a:latin typeface="Arial" panose="020B0604020202020204" pitchFamily="34" charset="0"/>
                <a:cs typeface="Arial" panose="020B0604020202020204" pitchFamily="34" charset="0"/>
              </a:rPr>
              <a:t>Shelyak</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Lhires</a:t>
            </a:r>
            <a:r>
              <a:rPr lang="en-US" sz="2800" dirty="0">
                <a:latin typeface="Arial" panose="020B0604020202020204" pitchFamily="34" charset="0"/>
                <a:cs typeface="Arial" panose="020B0604020202020204" pitchFamily="34" charset="0"/>
              </a:rPr>
              <a:t> III spectrograph attached to an 8” </a:t>
            </a:r>
            <a:r>
              <a:rPr lang="en-US" sz="2800" dirty="0" err="1">
                <a:latin typeface="Arial" panose="020B0604020202020204" pitchFamily="34" charset="0"/>
                <a:cs typeface="Arial" panose="020B0604020202020204" pitchFamily="34" charset="0"/>
              </a:rPr>
              <a:t>Celestron</a:t>
            </a:r>
            <a:r>
              <a:rPr lang="en-US" sz="2800" dirty="0">
                <a:latin typeface="Arial" panose="020B0604020202020204" pitchFamily="34" charset="0"/>
                <a:cs typeface="Arial" panose="020B0604020202020204" pitchFamily="34" charset="0"/>
              </a:rPr>
              <a:t> telescope, as well as a camera mounted on top of the telescope.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The setup was equipped with solar filters as well as reflective wrapping to avoid overheating the instruments. A reflective tarp was placed on the ground to minimize interference/noise due to heat waves emitting off the ground.</a:t>
            </a:r>
            <a:endParaRPr lang="en-US" sz="2800" dirty="0"/>
          </a:p>
          <a:p>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7640BDE-C67D-B84A-829C-36A8AE3405CF}"/>
              </a:ext>
            </a:extLst>
          </p:cNvPr>
          <p:cNvSpPr txBox="1"/>
          <p:nvPr/>
        </p:nvSpPr>
        <p:spPr>
          <a:xfrm>
            <a:off x="22863638" y="27939669"/>
            <a:ext cx="8640244"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vel il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176337" y="846667"/>
            <a:ext cx="28170187"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K-Corona Measurements at the 20 April 2023 </a:t>
            </a:r>
          </a:p>
          <a:p>
            <a:r>
              <a:rPr lang="en-US" sz="8800" b="1" dirty="0">
                <a:latin typeface="Arial" panose="020B0604020202020204" pitchFamily="34" charset="0"/>
                <a:cs typeface="Arial" panose="020B0604020202020204" pitchFamily="34" charset="0"/>
              </a:rPr>
              <a:t>Solar Eclipse</a:t>
            </a:r>
          </a:p>
        </p:txBody>
      </p:sp>
      <p:sp>
        <p:nvSpPr>
          <p:cNvPr id="38" name="TextBox 37">
            <a:extLst>
              <a:ext uri="{FF2B5EF4-FFF2-40B4-BE49-F238E27FC236}">
                <a16:creationId xmlns:a16="http://schemas.microsoft.com/office/drawing/2014/main" id="{B68BE46D-E5EB-604E-8132-F75B9972C859}"/>
              </a:ext>
            </a:extLst>
          </p:cNvPr>
          <p:cNvSpPr txBox="1"/>
          <p:nvPr/>
        </p:nvSpPr>
        <p:spPr>
          <a:xfrm>
            <a:off x="1176338" y="3955504"/>
            <a:ext cx="26872350"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Sarah Bruce</a:t>
            </a:r>
            <a:r>
              <a:rPr lang="en-US" sz="4000" baseline="30000" dirty="0">
                <a:latin typeface="Arial" panose="020B0604020202020204" pitchFamily="34" charset="0"/>
                <a:cs typeface="Arial" panose="020B0604020202020204" pitchFamily="34" charset="0"/>
              </a:rPr>
              <a:t>1,2</a:t>
            </a:r>
            <a:r>
              <a:rPr lang="en-US" sz="4000" dirty="0">
                <a:latin typeface="Arial" panose="020B0604020202020204" pitchFamily="34" charset="0"/>
                <a:cs typeface="Arial" panose="020B0604020202020204" pitchFamily="34" charset="0"/>
              </a:rPr>
              <a:t>, Kevin Reardon</a:t>
            </a:r>
            <a:r>
              <a:rPr lang="en-US" sz="4000" baseline="30000" dirty="0">
                <a:latin typeface="Arial" panose="020B0604020202020204" pitchFamily="34" charset="0"/>
                <a:cs typeface="Arial" panose="020B0604020202020204" pitchFamily="34" charset="0"/>
              </a:rPr>
              <a:t>1,2</a:t>
            </a:r>
            <a:br>
              <a:rPr lang="en-US" sz="4000" dirty="0">
                <a:latin typeface="Arial" panose="020B0604020202020204" pitchFamily="34" charset="0"/>
                <a:cs typeface="Arial" panose="020B0604020202020204" pitchFamily="34" charset="0"/>
              </a:rPr>
            </a:b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Astrophysical and Planetary Sciences, University of Colorado Boulder,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National Solar Observatory</a:t>
            </a:r>
          </a:p>
        </p:txBody>
      </p:sp>
      <p:pic>
        <p:nvPicPr>
          <p:cNvPr id="2" name="Picture 4" descr="NSO Branding - NSO - National Solar Observatory">
            <a:extLst>
              <a:ext uri="{FF2B5EF4-FFF2-40B4-BE49-F238E27FC236}">
                <a16:creationId xmlns:a16="http://schemas.microsoft.com/office/drawing/2014/main" id="{62D57824-9CD4-BF41-B82B-825CCE8A0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6929" y="2275252"/>
            <a:ext cx="6239131" cy="37455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 AURA">
            <a:extLst>
              <a:ext uri="{FF2B5EF4-FFF2-40B4-BE49-F238E27FC236}">
                <a16:creationId xmlns:a16="http://schemas.microsoft.com/office/drawing/2014/main" id="{F957B45F-BAB9-A375-DB6C-FC5A50C5E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7723" y="688134"/>
            <a:ext cx="5597542" cy="1788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NSF Invests 72 Million Dollars for Innovations at the Nexus - UM BRIDGES:  Graduate Training at the Food-Energy-Water Nexus - University Of Montana">
            <a:extLst>
              <a:ext uri="{FF2B5EF4-FFF2-40B4-BE49-F238E27FC236}">
                <a16:creationId xmlns:a16="http://schemas.microsoft.com/office/drawing/2014/main" id="{AB5201C0-C7D6-CECF-CF36-C1296BF48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9876" y="1142998"/>
            <a:ext cx="4353052" cy="3531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 boulder logo">
            <a:extLst>
              <a:ext uri="{FF2B5EF4-FFF2-40B4-BE49-F238E27FC236}">
                <a16:creationId xmlns:a16="http://schemas.microsoft.com/office/drawing/2014/main" id="{55342126-11F7-53BC-DFD8-946F08C04E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26287" y="846667"/>
            <a:ext cx="4673600" cy="4508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58B1F0B-2E85-37B5-D3E8-11CD08A9FCD5}"/>
              </a:ext>
            </a:extLst>
          </p:cNvPr>
          <p:cNvPicPr>
            <a:picLocks noChangeAspect="1"/>
          </p:cNvPicPr>
          <p:nvPr/>
        </p:nvPicPr>
        <p:blipFill>
          <a:blip r:embed="rId6"/>
          <a:srcRect/>
          <a:stretch/>
        </p:blipFill>
        <p:spPr>
          <a:xfrm>
            <a:off x="1404018" y="17415625"/>
            <a:ext cx="9344735" cy="7372061"/>
          </a:xfrm>
          <a:prstGeom prst="rect">
            <a:avLst/>
          </a:prstGeom>
        </p:spPr>
      </p:pic>
      <p:pic>
        <p:nvPicPr>
          <p:cNvPr id="16" name="Picture 22">
            <a:extLst>
              <a:ext uri="{FF2B5EF4-FFF2-40B4-BE49-F238E27FC236}">
                <a16:creationId xmlns:a16="http://schemas.microsoft.com/office/drawing/2014/main" id="{3BF71B60-9B5D-C0FD-74C6-ABC206779F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7252" y="8220742"/>
            <a:ext cx="11715893" cy="412556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up of a graph&#10;&#10;Description automatically generated">
            <a:extLst>
              <a:ext uri="{FF2B5EF4-FFF2-40B4-BE49-F238E27FC236}">
                <a16:creationId xmlns:a16="http://schemas.microsoft.com/office/drawing/2014/main" id="{BE23B458-2819-0029-B538-2EC80B723058}"/>
              </a:ext>
            </a:extLst>
          </p:cNvPr>
          <p:cNvPicPr>
            <a:picLocks noChangeAspect="1"/>
          </p:cNvPicPr>
          <p:nvPr/>
        </p:nvPicPr>
        <p:blipFill>
          <a:blip r:embed="rId8"/>
          <a:stretch>
            <a:fillRect/>
          </a:stretch>
        </p:blipFill>
        <p:spPr>
          <a:xfrm>
            <a:off x="24500632" y="8333236"/>
            <a:ext cx="7204611" cy="4013073"/>
          </a:xfrm>
          <a:prstGeom prst="rect">
            <a:avLst/>
          </a:prstGeom>
        </p:spPr>
      </p:pic>
      <p:pic>
        <p:nvPicPr>
          <p:cNvPr id="29" name="Picture 28">
            <a:extLst>
              <a:ext uri="{FF2B5EF4-FFF2-40B4-BE49-F238E27FC236}">
                <a16:creationId xmlns:a16="http://schemas.microsoft.com/office/drawing/2014/main" id="{881FD651-3D05-A617-625A-CF99F29714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959" t="36214" r="38348" b="36214"/>
          <a:stretch/>
        </p:blipFill>
        <p:spPr bwMode="auto">
          <a:xfrm>
            <a:off x="12280212" y="19144426"/>
            <a:ext cx="5463678" cy="624075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D2A30B1A-AD22-648A-98B9-D1E841C30FE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9621" r="30220" b="9330"/>
          <a:stretch/>
        </p:blipFill>
        <p:spPr bwMode="auto">
          <a:xfrm>
            <a:off x="18089766" y="19159306"/>
            <a:ext cx="2996124" cy="624075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olar eclipse in the sky&#10;&#10;Description automatically generated">
            <a:extLst>
              <a:ext uri="{FF2B5EF4-FFF2-40B4-BE49-F238E27FC236}">
                <a16:creationId xmlns:a16="http://schemas.microsoft.com/office/drawing/2014/main" id="{ADA6A266-A7B5-E821-AC85-64128EFB1053}"/>
              </a:ext>
            </a:extLst>
          </p:cNvPr>
          <p:cNvPicPr>
            <a:picLocks noChangeAspect="1"/>
          </p:cNvPicPr>
          <p:nvPr/>
        </p:nvPicPr>
        <p:blipFill>
          <a:blip r:embed="rId11"/>
          <a:stretch>
            <a:fillRect/>
          </a:stretch>
        </p:blipFill>
        <p:spPr>
          <a:xfrm>
            <a:off x="34061825" y="8461536"/>
            <a:ext cx="7772400" cy="6935041"/>
          </a:xfrm>
          <a:prstGeom prst="rect">
            <a:avLst/>
          </a:prstGeom>
        </p:spPr>
      </p:pic>
      <p:pic>
        <p:nvPicPr>
          <p:cNvPr id="32" name="Picture 31" descr="A graph of a graph&#10;&#10;Description automatically generated">
            <a:extLst>
              <a:ext uri="{FF2B5EF4-FFF2-40B4-BE49-F238E27FC236}">
                <a16:creationId xmlns:a16="http://schemas.microsoft.com/office/drawing/2014/main" id="{EC4324C6-B034-6002-D614-2B157A6CE827}"/>
              </a:ext>
            </a:extLst>
          </p:cNvPr>
          <p:cNvPicPr>
            <a:picLocks noChangeAspect="1"/>
          </p:cNvPicPr>
          <p:nvPr/>
        </p:nvPicPr>
        <p:blipFill>
          <a:blip r:embed="rId12"/>
          <a:stretch>
            <a:fillRect/>
          </a:stretch>
        </p:blipFill>
        <p:spPr>
          <a:xfrm>
            <a:off x="23623877" y="20446563"/>
            <a:ext cx="7539167" cy="6028186"/>
          </a:xfrm>
          <a:prstGeom prst="rect">
            <a:avLst/>
          </a:prstGeom>
        </p:spPr>
      </p:pic>
      <p:pic>
        <p:nvPicPr>
          <p:cNvPr id="34" name="Picture 33" descr="A graph with colored lines and numbers&#10;&#10;Description automatically generated">
            <a:extLst>
              <a:ext uri="{FF2B5EF4-FFF2-40B4-BE49-F238E27FC236}">
                <a16:creationId xmlns:a16="http://schemas.microsoft.com/office/drawing/2014/main" id="{F3799390-E26B-DEEE-1444-EA99ABE9A34D}"/>
              </a:ext>
            </a:extLst>
          </p:cNvPr>
          <p:cNvPicPr>
            <a:picLocks noChangeAspect="1"/>
          </p:cNvPicPr>
          <p:nvPr/>
        </p:nvPicPr>
        <p:blipFill>
          <a:blip r:embed="rId13"/>
          <a:stretch>
            <a:fillRect/>
          </a:stretch>
        </p:blipFill>
        <p:spPr>
          <a:xfrm>
            <a:off x="23574050" y="14717700"/>
            <a:ext cx="7539169" cy="6028187"/>
          </a:xfrm>
          <a:prstGeom prst="rect">
            <a:avLst/>
          </a:prstGeom>
        </p:spPr>
      </p:pic>
    </p:spTree>
    <p:extLst>
      <p:ext uri="{BB962C8B-B14F-4D97-AF65-F5344CB8AC3E}">
        <p14:creationId xmlns:p14="http://schemas.microsoft.com/office/powerpoint/2010/main" val="413718081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12515</TotalTime>
  <Words>569</Words>
  <Application>Microsoft Macintosh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vt:i4>
      </vt:variant>
    </vt:vector>
  </HeadingPairs>
  <TitlesOfParts>
    <vt:vector size="8" baseType="lpstr">
      <vt:lpstr>Arial</vt:lpstr>
      <vt:lpstr>Calibri</vt:lpstr>
      <vt:lpstr>Calibri Light</vt:lpstr>
      <vt:lpstr>Open Sans</vt:lpstr>
      <vt:lpstr>FOUR COLUMN - 1</vt:lpstr>
      <vt:lpstr>Custom Design</vt:lpstr>
      <vt:lpstr>1_FOUR COLUMN - 1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Sarah Bruce</cp:lastModifiedBy>
  <cp:revision>90</cp:revision>
  <cp:lastPrinted>2018-10-04T13:58:04Z</cp:lastPrinted>
  <dcterms:created xsi:type="dcterms:W3CDTF">2018-05-04T16:01:53Z</dcterms:created>
  <dcterms:modified xsi:type="dcterms:W3CDTF">2024-08-05T17:04:11Z</dcterms:modified>
</cp:coreProperties>
</file>